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52"/>
  </p:notesMasterIdLst>
  <p:handoutMasterIdLst>
    <p:handoutMasterId r:id="rId153"/>
  </p:handoutMasterIdLst>
  <p:sldIdLst>
    <p:sldId id="318" r:id="rId5"/>
    <p:sldId id="427" r:id="rId6"/>
    <p:sldId id="426" r:id="rId7"/>
    <p:sldId id="428" r:id="rId8"/>
    <p:sldId id="429" r:id="rId9"/>
    <p:sldId id="377" r:id="rId10"/>
    <p:sldId id="362" r:id="rId11"/>
    <p:sldId id="354" r:id="rId12"/>
    <p:sldId id="356" r:id="rId13"/>
    <p:sldId id="363" r:id="rId14"/>
    <p:sldId id="386" r:id="rId15"/>
    <p:sldId id="407"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365" r:id="rId35"/>
    <p:sldId id="409" r:id="rId36"/>
    <p:sldId id="408" r:id="rId37"/>
    <p:sldId id="410" r:id="rId38"/>
    <p:sldId id="411" r:id="rId39"/>
    <p:sldId id="412" r:id="rId40"/>
    <p:sldId id="413" r:id="rId41"/>
    <p:sldId id="417" r:id="rId42"/>
    <p:sldId id="422" r:id="rId43"/>
    <p:sldId id="423" r:id="rId44"/>
    <p:sldId id="424" r:id="rId45"/>
    <p:sldId id="425" r:id="rId46"/>
    <p:sldId id="416" r:id="rId47"/>
    <p:sldId id="418" r:id="rId48"/>
    <p:sldId id="373" r:id="rId49"/>
    <p:sldId id="431" r:id="rId50"/>
    <p:sldId id="432" r:id="rId51"/>
    <p:sldId id="433" r:id="rId52"/>
    <p:sldId id="372" r:id="rId53"/>
    <p:sldId id="414" r:id="rId54"/>
    <p:sldId id="375" r:id="rId55"/>
    <p:sldId id="415" r:id="rId56"/>
    <p:sldId id="366" r:id="rId57"/>
    <p:sldId id="324" r:id="rId58"/>
    <p:sldId id="325" r:id="rId59"/>
    <p:sldId id="326" r:id="rId60"/>
    <p:sldId id="327" r:id="rId61"/>
    <p:sldId id="257" r:id="rId62"/>
    <p:sldId id="258" r:id="rId63"/>
    <p:sldId id="260" r:id="rId64"/>
    <p:sldId id="259" r:id="rId65"/>
    <p:sldId id="261"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300" r:id="rId79"/>
    <p:sldId id="421" r:id="rId80"/>
    <p:sldId id="276" r:id="rId81"/>
    <p:sldId id="349" r:id="rId82"/>
    <p:sldId id="277" r:id="rId83"/>
    <p:sldId id="278" r:id="rId84"/>
    <p:sldId id="279" r:id="rId85"/>
    <p:sldId id="280" r:id="rId86"/>
    <p:sldId id="281" r:id="rId87"/>
    <p:sldId id="282" r:id="rId88"/>
    <p:sldId id="342" r:id="rId89"/>
    <p:sldId id="283" r:id="rId90"/>
    <p:sldId id="284" r:id="rId91"/>
    <p:sldId id="285" r:id="rId92"/>
    <p:sldId id="286" r:id="rId93"/>
    <p:sldId id="346" r:id="rId94"/>
    <p:sldId id="350" r:id="rId95"/>
    <p:sldId id="338" r:id="rId96"/>
    <p:sldId id="370" r:id="rId97"/>
    <p:sldId id="347" r:id="rId98"/>
    <p:sldId id="287" r:id="rId99"/>
    <p:sldId id="288" r:id="rId100"/>
    <p:sldId id="289" r:id="rId101"/>
    <p:sldId id="291" r:id="rId102"/>
    <p:sldId id="292" r:id="rId103"/>
    <p:sldId id="294" r:id="rId104"/>
    <p:sldId id="341" r:id="rId105"/>
    <p:sldId id="295" r:id="rId106"/>
    <p:sldId id="296" r:id="rId107"/>
    <p:sldId id="333" r:id="rId108"/>
    <p:sldId id="297" r:id="rId109"/>
    <p:sldId id="298" r:id="rId110"/>
    <p:sldId id="351" r:id="rId111"/>
    <p:sldId id="299" r:id="rId112"/>
    <p:sldId id="301" r:id="rId113"/>
    <p:sldId id="302" r:id="rId114"/>
    <p:sldId id="303" r:id="rId115"/>
    <p:sldId id="343" r:id="rId116"/>
    <p:sldId id="304" r:id="rId117"/>
    <p:sldId id="305" r:id="rId118"/>
    <p:sldId id="335" r:id="rId119"/>
    <p:sldId id="306" r:id="rId120"/>
    <p:sldId id="345" r:id="rId121"/>
    <p:sldId id="339" r:id="rId122"/>
    <p:sldId id="307" r:id="rId123"/>
    <p:sldId id="352" r:id="rId124"/>
    <p:sldId id="336" r:id="rId125"/>
    <p:sldId id="308" r:id="rId126"/>
    <p:sldId id="309" r:id="rId127"/>
    <p:sldId id="290" r:id="rId128"/>
    <p:sldId id="293" r:id="rId129"/>
    <p:sldId id="310" r:id="rId130"/>
    <p:sldId id="311" r:id="rId131"/>
    <p:sldId id="312" r:id="rId132"/>
    <p:sldId id="313" r:id="rId133"/>
    <p:sldId id="314" r:id="rId134"/>
    <p:sldId id="315" r:id="rId135"/>
    <p:sldId id="316" r:id="rId136"/>
    <p:sldId id="317" r:id="rId137"/>
    <p:sldId id="344" r:id="rId138"/>
    <p:sldId id="353" r:id="rId139"/>
    <p:sldId id="340" r:id="rId140"/>
    <p:sldId id="334" r:id="rId141"/>
    <p:sldId id="319" r:id="rId142"/>
    <p:sldId id="321" r:id="rId143"/>
    <p:sldId id="320" r:id="rId144"/>
    <p:sldId id="348" r:id="rId145"/>
    <p:sldId id="378" r:id="rId146"/>
    <p:sldId id="379" r:id="rId147"/>
    <p:sldId id="380" r:id="rId148"/>
    <p:sldId id="381" r:id="rId149"/>
    <p:sldId id="382" r:id="rId150"/>
    <p:sldId id="383" r:id="rId151"/>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1" autoAdjust="0"/>
    <p:restoredTop sz="96465" autoAdjust="0"/>
  </p:normalViewPr>
  <p:slideViewPr>
    <p:cSldViewPr>
      <p:cViewPr>
        <p:scale>
          <a:sx n="125" d="100"/>
          <a:sy n="125" d="100"/>
        </p:scale>
        <p:origin x="708" y="516"/>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6084"/>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461049280"/>
        <c:axId val="1461045472"/>
      </c:barChart>
      <c:catAx>
        <c:axId val="1461049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1045472"/>
        <c:crosses val="autoZero"/>
        <c:auto val="1"/>
        <c:lblAlgn val="ctr"/>
        <c:lblOffset val="100"/>
        <c:noMultiLvlLbl val="0"/>
      </c:catAx>
      <c:valAx>
        <c:axId val="1461045472"/>
        <c:scaling>
          <c:orientation val="minMax"/>
        </c:scaling>
        <c:delete val="1"/>
        <c:axPos val="b"/>
        <c:numFmt formatCode="General" sourceLinked="1"/>
        <c:majorTickMark val="none"/>
        <c:minorTickMark val="none"/>
        <c:tickLblPos val="nextTo"/>
        <c:crossAx val="1461049280"/>
        <c:crosses val="autoZero"/>
        <c:crossBetween val="between"/>
      </c:valAx>
      <c:spPr>
        <a:noFill/>
        <a:ln>
          <a:noFill/>
        </a:ln>
        <a:effectLst/>
      </c:spPr>
    </c:plotArea>
    <c:legend>
      <c:legendPos val="r"/>
      <c:layout>
        <c:manualLayout>
          <c:xMode val="edge"/>
          <c:yMode val="edge"/>
          <c:x val="0.82530262467191606"/>
          <c:y val="0.57626024625468208"/>
          <c:w val="0.14469737532808399"/>
          <c:h val="0.17732848024678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latin typeface="Roboto Light" panose="02000000000000000000" pitchFamily="2" charset="0"/>
                <a:ea typeface="Roboto Light" panose="02000000000000000000" pitchFamily="2" charset="0"/>
              </a:rPr>
              <a:t>2011</a:t>
            </a:r>
            <a:endParaRPr lang="en-US" dirty="0">
              <a:latin typeface="Roboto Light" panose="02000000000000000000" pitchFamily="2" charset="0"/>
              <a:ea typeface="Roboto Light" panose="02000000000000000000" pitchFamily="2" charset="0"/>
            </a:endParaRPr>
          </a:p>
        </c:rich>
      </c:tx>
      <c:layout>
        <c:manualLayout>
          <c:xMode val="edge"/>
          <c:yMode val="edge"/>
          <c:x val="0.21815965874466789"/>
          <c:y val="0.5430847436278083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0.38</c:v>
                </c:pt>
                <c:pt idx="1">
                  <c:v>0.62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3683763778615804"/>
          <c:y val="0.7016610434829551"/>
          <c:w val="0.6316236221384196"/>
          <c:h val="0.168450070627187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smtClean="0">
                <a:latin typeface="Roboto Light" panose="02000000000000000000" pitchFamily="2" charset="0"/>
                <a:ea typeface="Roboto Light" panose="02000000000000000000" pitchFamily="2" charset="0"/>
              </a:rPr>
              <a:t>2013</a:t>
            </a:r>
            <a:endParaRPr lang="en-US" dirty="0">
              <a:latin typeface="Roboto Light" panose="02000000000000000000" pitchFamily="2" charset="0"/>
              <a:ea typeface="Roboto Light" panose="02000000000000000000" pitchFamily="2" charset="0"/>
            </a:endParaRPr>
          </a:p>
        </c:rich>
      </c:tx>
      <c:layout>
        <c:manualLayout>
          <c:xMode val="edge"/>
          <c:yMode val="edge"/>
          <c:x val="0.24931579169451096"/>
          <c:y val="0.5385142199069700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0.72</c:v>
                </c:pt>
                <c:pt idx="1">
                  <c:v>0.28000000000000003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544867072"/>
        <c:axId val="1544869248"/>
      </c:lineChart>
      <c:catAx>
        <c:axId val="1544867072"/>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544869248"/>
        <c:crosses val="autoZero"/>
        <c:auto val="1"/>
        <c:lblAlgn val="ctr"/>
        <c:lblOffset val="100"/>
        <c:noMultiLvlLbl val="0"/>
      </c:catAx>
      <c:valAx>
        <c:axId val="1544869248"/>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544867072"/>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1619023767881383"/>
          <c:y val="0.11852539476578169"/>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Sheet1!$B$2:$B$3</c:f>
              <c:numCache>
                <c:formatCode>General</c:formatCode>
                <c:ptCount val="2"/>
                <c:pt idx="0">
                  <c:v>136</c:v>
                </c:pt>
                <c:pt idx="1">
                  <c:v>29</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Sheet1!$C$2:$C$3</c:f>
              <c:numCache>
                <c:formatCode>General</c:formatCode>
                <c:ptCount val="2"/>
                <c:pt idx="0">
                  <c:v>115</c:v>
                </c:pt>
                <c:pt idx="1">
                  <c:v>28</c:v>
                </c:pt>
              </c:numCache>
            </c:numRef>
          </c:val>
        </c:ser>
        <c:dLbls>
          <c:dLblPos val="outEnd"/>
          <c:showLegendKey val="0"/>
          <c:showVal val="1"/>
          <c:showCatName val="0"/>
          <c:showSerName val="0"/>
          <c:showPercent val="0"/>
          <c:showBubbleSize val="0"/>
        </c:dLbls>
        <c:gapWidth val="281"/>
        <c:axId val="1461050368"/>
        <c:axId val="1461041120"/>
      </c:barChart>
      <c:catAx>
        <c:axId val="14610503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461041120"/>
        <c:crosses val="autoZero"/>
        <c:auto val="1"/>
        <c:lblAlgn val="ctr"/>
        <c:lblOffset val="100"/>
        <c:noMultiLvlLbl val="0"/>
      </c:catAx>
      <c:valAx>
        <c:axId val="1461041120"/>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Minutes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461050368"/>
        <c:crosses val="autoZero"/>
        <c:crossBetween val="between"/>
      </c:valAx>
      <c:spPr>
        <a:noFill/>
        <a:ln>
          <a:noFill/>
        </a:ln>
        <a:effectLst/>
      </c:spPr>
    </c:plotArea>
    <c:legend>
      <c:legendPos val="r"/>
      <c:layout>
        <c:manualLayout>
          <c:xMode val="edge"/>
          <c:yMode val="edge"/>
          <c:x val="0.85389862267672556"/>
          <c:y val="0.5107999655311974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004065040650406"/>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3"/>
              <c:layout>
                <c:manualLayout>
                  <c:x val="0.10795275590551177"/>
                  <c:y val="0.16784928779688199"/>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3.4023109916138494E-2"/>
                  <c:y val="0.1474370748032477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0.50735294117647056</c:v>
                </c:pt>
                <c:pt idx="1">
                  <c:v>0.22794117647058823</c:v>
                </c:pt>
                <c:pt idx="2">
                  <c:v>0.125</c:v>
                </c:pt>
                <c:pt idx="3">
                  <c:v>0.10294117647058823</c:v>
                </c:pt>
                <c:pt idx="4">
                  <c:v>3.6764705882352942E-2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8959477626272339"/>
          <c:y val="0.20954637373104354"/>
          <c:w val="0.39262723257153831"/>
          <c:h val="0.740199304271741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4772276034885"/>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2013</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2"/>
              <c:layout>
                <c:manualLayout>
                  <c:x val="0.13311461067366578"/>
                  <c:y val="-2.2608399501970061E-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234108236470441"/>
                  <c:y val="7.081467028590574E-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8.1090176227971461E-2"/>
                  <c:y val="0.15093786716555804"/>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0.4956521739130435</c:v>
                </c:pt>
                <c:pt idx="1">
                  <c:v>0.19130434782608696</c:v>
                </c:pt>
                <c:pt idx="2">
                  <c:v>9.5652173913043481E-2</c:v>
                </c:pt>
                <c:pt idx="3">
                  <c:v>8.6956521739130432E-2</c:v>
                </c:pt>
                <c:pt idx="4">
                  <c:v>0.13043478260869565</c:v>
                </c:pt>
              </c:numCache>
            </c:numRef>
          </c:val>
        </c:ser>
        <c:ser>
          <c:idx val="1"/>
          <c:order val="1"/>
          <c:tx>
            <c:strRef>
              <c:f>Sheet1!$C$1</c:f>
              <c:strCache>
                <c:ptCount val="1"/>
                <c:pt idx="0">
                  <c:v>2014</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Sheet1!$C$2:$C$6</c:f>
              <c:numCache>
                <c:formatCode>General</c:formatCode>
                <c:ptCount val="5"/>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9382483439570055"/>
          <c:y val="0.20954637373104354"/>
          <c:w val="0.37885264341957253"/>
          <c:h val="0.707184054181522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wrap="square" anchor="ctr" anchorCtr="1"/>
          <a:lstStyle/>
          <a:p>
            <a:pPr>
              <a:defRPr sz="1600" b="1" i="0" u="none" strike="noStrike" kern="1200" spc="0" baseline="0">
                <a:solidFill>
                  <a:schemeClr val="tx1"/>
                </a:solidFill>
                <a:latin typeface="Roboto Light" panose="02000000000000000000" pitchFamily="2" charset="0"/>
                <a:ea typeface="Roboto Light" panose="02000000000000000000" pitchFamily="2" charset="0"/>
                <a:cs typeface="+mn-cs"/>
              </a:defRPr>
            </a:pPr>
            <a:r>
              <a:rPr lang="en-US" sz="1600" b="1" dirty="0" smtClean="0">
                <a:solidFill>
                  <a:schemeClr val="tx1"/>
                </a:solidFill>
                <a:latin typeface="Roboto Light" panose="02000000000000000000" pitchFamily="2" charset="0"/>
                <a:ea typeface="Roboto Light" panose="02000000000000000000" pitchFamily="2" charset="0"/>
              </a:rPr>
              <a:t>Time</a:t>
            </a:r>
            <a:r>
              <a:rPr lang="en-US" sz="1600" b="1" baseline="0" dirty="0" smtClean="0">
                <a:solidFill>
                  <a:schemeClr val="tx1"/>
                </a:solidFill>
                <a:latin typeface="Roboto Light" panose="02000000000000000000" pitchFamily="2" charset="0"/>
                <a:ea typeface="Roboto Light" panose="02000000000000000000" pitchFamily="2" charset="0"/>
              </a:rPr>
              <a:t> Spent with Screen</a:t>
            </a:r>
            <a:endParaRPr lang="en-US" sz="1600" b="1" dirty="0">
              <a:solidFill>
                <a:schemeClr val="tx1"/>
              </a:solidFill>
              <a:latin typeface="Roboto Light" panose="02000000000000000000" pitchFamily="2" charset="0"/>
              <a:ea typeface="Roboto Light" panose="02000000000000000000" pitchFamily="2" charset="0"/>
            </a:endParaRPr>
          </a:p>
        </c:rich>
      </c:tx>
      <c:layout/>
      <c:overlay val="0"/>
      <c:spPr>
        <a:noFill/>
        <a:ln>
          <a:noFill/>
        </a:ln>
        <a:effectLst/>
      </c:spPr>
      <c:txPr>
        <a:bodyPr rot="0" spcFirstLastPara="1" vertOverflow="ellipsis" wrap="square" anchor="ctr" anchorCtr="1"/>
        <a:lstStyle/>
        <a:p>
          <a:pPr>
            <a:defRPr sz="1600" b="1" i="0" u="none" strike="noStrike" kern="1200" spc="0" baseline="0">
              <a:solidFill>
                <a:schemeClr val="tx1"/>
              </a:solidFill>
              <a:latin typeface="Roboto Light" panose="02000000000000000000" pitchFamily="2" charset="0"/>
              <a:ea typeface="Roboto Light" panose="02000000000000000000" pitchFamily="2" charset="0"/>
              <a:cs typeface="+mn-cs"/>
            </a:defRPr>
          </a:pPr>
          <a:endParaRPr lang="en-US"/>
        </a:p>
      </c:txPr>
    </c:title>
    <c:autoTitleDeleted val="0"/>
    <c:plotArea>
      <c:layout/>
      <c:barChart>
        <c:barDir val="col"/>
        <c:grouping val="clustered"/>
        <c:varyColors val="0"/>
        <c:ser>
          <c:idx val="0"/>
          <c:order val="0"/>
          <c:tx>
            <c:strRef>
              <c:f>Sheet1!$B$1</c:f>
              <c:strCache>
                <c:ptCount val="1"/>
                <c:pt idx="0">
                  <c:v>2011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Minutes</c:v>
                </c:pt>
              </c:strCache>
            </c:strRef>
          </c:cat>
          <c:val>
            <c:numRef>
              <c:f>Sheet1!$B$2</c:f>
              <c:numCache>
                <c:formatCode>General</c:formatCode>
                <c:ptCount val="1"/>
                <c:pt idx="0">
                  <c:v>136</c:v>
                </c:pt>
              </c:numCache>
            </c:numRef>
          </c:val>
        </c:ser>
        <c:ser>
          <c:idx val="1"/>
          <c:order val="1"/>
          <c:tx>
            <c:strRef>
              <c:f>Sheet1!$C$1</c:f>
              <c:strCache>
                <c:ptCount val="1"/>
                <c:pt idx="0">
                  <c:v>2103</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Minutes</c:v>
                </c:pt>
              </c:strCache>
            </c:strRef>
          </c:cat>
          <c:val>
            <c:numRef>
              <c:f>Sheet1!$C$2</c:f>
              <c:numCache>
                <c:formatCode>General</c:formatCode>
                <c:ptCount val="1"/>
                <c:pt idx="0">
                  <c:v>115</c:v>
                </c:pt>
              </c:numCache>
            </c:numRef>
          </c:val>
        </c:ser>
        <c:dLbls>
          <c:showLegendKey val="0"/>
          <c:showVal val="0"/>
          <c:showCatName val="0"/>
          <c:showSerName val="0"/>
          <c:showPercent val="0"/>
          <c:showBubbleSize val="0"/>
        </c:dLbls>
        <c:gapWidth val="219"/>
        <c:overlap val="-27"/>
        <c:axId val="1755283216"/>
        <c:axId val="1755283760"/>
      </c:barChart>
      <c:catAx>
        <c:axId val="175528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5283760"/>
        <c:crosses val="autoZero"/>
        <c:auto val="1"/>
        <c:lblAlgn val="ctr"/>
        <c:lblOffset val="100"/>
        <c:noMultiLvlLbl val="0"/>
      </c:catAx>
      <c:valAx>
        <c:axId val="1755283760"/>
        <c:scaling>
          <c:orientation val="minMax"/>
        </c:scaling>
        <c:delete val="1"/>
        <c:axPos val="l"/>
        <c:numFmt formatCode="General" sourceLinked="1"/>
        <c:majorTickMark val="out"/>
        <c:minorTickMark val="none"/>
        <c:tickLblPos val="nextTo"/>
        <c:crossAx val="175528321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59277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a:t>
            </a:r>
            <a:r>
              <a:rPr lang="en-US" baseline="0" dirty="0" smtClean="0"/>
              <a:t>have TVs </a:t>
            </a:r>
            <a:r>
              <a:rPr lang="en-US" baseline="0" dirty="0" smtClean="0"/>
              <a:t>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187844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title bar movement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tx1"/>
                </a:solidFill>
                <a:effectLst/>
                <a:latin typeface="+mn-lt"/>
                <a:ea typeface="+mn-ea"/>
                <a:cs typeface="+mn-cs"/>
              </a:rPr>
              <a:t>Keep out of the bedroom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Kids with TV’s in their bedroom watch</a:t>
            </a:r>
            <a:r>
              <a:rPr lang="en-US" baseline="0" dirty="0" smtClean="0"/>
              <a:t> </a:t>
            </a:r>
            <a:r>
              <a:rPr lang="en-US" dirty="0" smtClean="0"/>
              <a:t>more TV than kids who don’t. Monitor your child's screen time and websites by keeping TVs and computers in a common area in your house.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Don’t Eat in Front</a:t>
            </a:r>
            <a:r>
              <a:rPr lang="en-US" sz="1200" b="1" kern="1200" baseline="0" dirty="0" smtClean="0">
                <a:solidFill>
                  <a:schemeClr val="tx1"/>
                </a:solidFill>
                <a:effectLst/>
                <a:latin typeface="+mn-lt"/>
                <a:ea typeface="+mn-ea"/>
                <a:cs typeface="+mn-cs"/>
              </a:rPr>
              <a:t> of TV</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Allowing your child to eat or snack in front of the TV increases his or her screen time. The habit also encourages mindless munching, which can lead to weight gain.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School Day Rules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Suggest</a:t>
            </a:r>
            <a:r>
              <a:rPr lang="en-US" sz="1200" b="1" kern="1200" baseline="0" dirty="0" smtClean="0">
                <a:solidFill>
                  <a:schemeClr val="tx1"/>
                </a:solidFill>
                <a:effectLst/>
                <a:latin typeface="+mn-lt"/>
                <a:ea typeface="+mn-ea"/>
                <a:cs typeface="+mn-cs"/>
              </a:rPr>
              <a:t> Other Activities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Rather than relying on screen time for entertainment, help your child find other things to do, such as reading, playing a sport, helping with cooking or trying a board game.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a Good Example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Be a good role model by limiting your own screen time.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Unplug</a:t>
            </a:r>
            <a:r>
              <a:rPr lang="en-US" sz="1200" b="1" kern="1200" baseline="0" dirty="0" smtClean="0">
                <a:solidFill>
                  <a:schemeClr val="tx1"/>
                </a:solidFill>
                <a:effectLst/>
                <a:latin typeface="+mn-lt"/>
                <a:ea typeface="+mn-ea"/>
                <a:cs typeface="+mn-cs"/>
              </a:rPr>
              <a:t> it</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If screen time is becoming a source of tension in your family, unplug the TV, Computers, and devices for a while. You might designate one day a week or month as a screen-free day for the whole family.</a:t>
            </a:r>
            <a:endParaRPr lang="en-US" sz="1200" b="1"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a:t>
            </a:r>
            <a:r>
              <a:rPr lang="en-US" sz="1200" kern="1200" dirty="0" smtClean="0">
                <a:solidFill>
                  <a:schemeClr val="tx1"/>
                </a:solidFill>
                <a:effectLst/>
                <a:latin typeface="+mn-lt"/>
                <a:ea typeface="+mn-ea"/>
                <a:cs typeface="+mn-cs"/>
              </a:rPr>
              <a:t>gadgets during the week and only 30 min to 2 hours on </a:t>
            </a:r>
            <a:r>
              <a:rPr lang="en-US" sz="1200" kern="1200" dirty="0" smtClean="0">
                <a:solidFill>
                  <a:schemeClr val="tx1"/>
                </a:solidFill>
                <a:effectLst/>
                <a:latin typeface="+mn-lt"/>
                <a:ea typeface="+mn-ea"/>
                <a:cs typeface="+mn-cs"/>
              </a:rPr>
              <a:t>weekend</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55</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56</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57</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58</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59</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142</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143</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7.xml"/><Relationship Id="rId4" Type="http://schemas.openxmlformats.org/officeDocument/2006/relationships/chart" Target="../charts/char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7.xml"/><Relationship Id="rId5" Type="http://schemas.openxmlformats.org/officeDocument/2006/relationships/chart" Target="../charts/chart36.xml"/><Relationship Id="rId4" Type="http://schemas.openxmlformats.org/officeDocument/2006/relationships/chart" Target="../charts/chart3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chart" Target="../charts/char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www.kodable.com/" TargetMode="External"/><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 Id="rId5" Type="http://schemas.openxmlformats.org/officeDocument/2006/relationships/chart" Target="../charts/chart11.xml"/><Relationship Id="rId4" Type="http://schemas.openxmlformats.org/officeDocument/2006/relationships/chart" Target="../charts/char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chart" Target="../charts/chart19.xml"/><Relationship Id="rId2" Type="http://schemas.openxmlformats.org/officeDocument/2006/relationships/chart" Target="../charts/chart14.xml"/><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xml"/><Relationship Id="rId4" Type="http://schemas.openxmlformats.org/officeDocument/2006/relationships/chart" Target="../charts/chart22.xml"/></Relationships>
</file>

<file path=ppt/slides/_rels/slide8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 Id="rId5" Type="http://schemas.openxmlformats.org/officeDocument/2006/relationships/chart" Target="../charts/chart26.xml"/><Relationship Id="rId4" Type="http://schemas.openxmlformats.org/officeDocument/2006/relationships/chart" Target="../charts/char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 -Tech</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3842202" y="2729588"/>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3" name="Group 102"/>
          <p:cNvGrpSpPr/>
          <p:nvPr/>
        </p:nvGrpSpPr>
        <p:grpSpPr>
          <a:xfrm>
            <a:off x="7144534" y="1114182"/>
            <a:ext cx="1085066" cy="1507701"/>
            <a:chOff x="7627976" y="1114182"/>
            <a:chExt cx="1085066" cy="1507701"/>
          </a:xfrm>
        </p:grpSpPr>
        <p:sp>
          <p:nvSpPr>
            <p:cNvPr id="85"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9" name="TextBox 98"/>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86"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7" name="Group 106"/>
          <p:cNvGrpSpPr/>
          <p:nvPr/>
        </p:nvGrpSpPr>
        <p:grpSpPr>
          <a:xfrm>
            <a:off x="4792635" y="1114182"/>
            <a:ext cx="1551378" cy="1507701"/>
            <a:chOff x="5281509" y="1114182"/>
            <a:chExt cx="1551378" cy="1507701"/>
          </a:xfrm>
        </p:grpSpPr>
        <p:sp>
          <p:nvSpPr>
            <p:cNvPr id="98" name="TextBox 97"/>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102" name="Group 101"/>
            <p:cNvGrpSpPr/>
            <p:nvPr/>
          </p:nvGrpSpPr>
          <p:grpSpPr>
            <a:xfrm>
              <a:off x="5526874" y="1114182"/>
              <a:ext cx="1060649" cy="1184197"/>
              <a:chOff x="5526874" y="1114182"/>
              <a:chExt cx="1060649" cy="1184197"/>
            </a:xfrm>
          </p:grpSpPr>
          <p:sp>
            <p:nvSpPr>
              <p:cNvPr id="89"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91"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1831610" y="2729588"/>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 - Tech</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Parenting Geek Out Gallery</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 for the arrival</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endParaRPr lang="en-US"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endParaRPr lang="en-US"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endParaRPr lang="en-US"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endParaRPr lang="en-US"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Organizational Ideas and Tools</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a:solidFill>
                  <a:schemeClr val="bg1"/>
                </a:solidFill>
              </a:rPr>
              <a:t>Staging </a:t>
            </a:r>
            <a:r>
              <a:rPr lang="en-US" dirty="0" smtClean="0">
                <a:solidFill>
                  <a:schemeClr val="bg1"/>
                </a:solidFill>
              </a:rPr>
              <a:t>Content</a:t>
            </a:r>
            <a:endParaRPr lang="en-US" dirty="0">
              <a:solidFill>
                <a:schemeClr val="bg1"/>
              </a:solidFill>
            </a:endParaRPr>
          </a:p>
        </p:txBody>
      </p:sp>
      <p:sp>
        <p:nvSpPr>
          <p:cNvPr id="72" name="Text Placeholder 71"/>
          <p:cNvSpPr>
            <a:spLocks noGrp="1"/>
          </p:cNvSpPr>
          <p:nvPr>
            <p:ph type="body" sz="quarter" idx="13"/>
          </p:nvPr>
        </p:nvSpPr>
        <p:spPr>
          <a:xfrm>
            <a:off x="458611" y="2085974"/>
            <a:ext cx="3732389" cy="504881"/>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Laying</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630469" cy="3200400"/>
          </a:xfrm>
          <a:prstGeom prst="rect">
            <a:avLst/>
          </a:prstGeom>
        </p:spPr>
      </p:pic>
      <p:sp>
        <p:nvSpPr>
          <p:cNvPr id="34" name="TextBox 33"/>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Baby can perform when young</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Not precise</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2443211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a:solidFill>
                  <a:schemeClr val="bg1"/>
                </a:solidFill>
              </a:rPr>
              <a:t>Consuming Staged </a:t>
            </a:r>
            <a:r>
              <a:rPr lang="en-US" dirty="0" smtClean="0">
                <a:solidFill>
                  <a:schemeClr val="bg1"/>
                </a:solidFill>
              </a:rPr>
              <a:t>Content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a:t>
                </a:r>
                <a:r>
                  <a:rPr lang="en-US" dirty="0"/>
                  <a:t>of the </a:t>
                </a:r>
                <a:r>
                  <a:rPr lang="en-US" dirty="0" err="1"/>
                  <a:t>OutCast</a:t>
                </a:r>
                <a:r>
                  <a:rPr lang="en-US" dirty="0"/>
                  <a:t> Agency, a tech-focused </a:t>
                </a:r>
                <a:r>
                  <a:rPr lang="en-US" dirty="0"/>
                  <a:t>communications &amp; marketing firm.</a:t>
                </a:r>
              </a:p>
              <a:p>
                <a:endParaRPr lang="en-US" dirty="0"/>
              </a:p>
              <a:p>
                <a:r>
                  <a:rPr lang="en-US" dirty="0"/>
                  <a:t>On school nights kids only get 30 min on gadgets.</a:t>
                </a:r>
                <a:endParaRPr lang="en-US" dirty="0"/>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a:t>
                </a:r>
                <a:r>
                  <a:rPr lang="en-US" dirty="0"/>
                  <a:t>founder of Blogger, Twitter and Medium. </a:t>
                </a:r>
              </a:p>
              <a:p>
                <a:endParaRPr lang="en-US" dirty="0"/>
              </a:p>
              <a:p>
                <a:r>
                  <a:rPr lang="en-US" dirty="0"/>
                  <a:t>In </a:t>
                </a:r>
                <a:r>
                  <a:rPr lang="en-US" dirty="0"/>
                  <a:t>lieu of iPads, their </a:t>
                </a:r>
                <a:r>
                  <a:rPr lang="en-US" dirty="0"/>
                  <a:t>2 </a:t>
                </a:r>
                <a:r>
                  <a:rPr lang="en-US" dirty="0"/>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a:t>
                  </a:r>
                  <a:r>
                    <a:rPr lang="en-US" dirty="0"/>
                    <a:t>executive of Twitter.</a:t>
                  </a:r>
                  <a:endParaRPr lang="en-US" dirty="0"/>
                </a:p>
                <a:p>
                  <a:endParaRPr lang="en-US" dirty="0"/>
                </a:p>
                <a:p>
                  <a:r>
                    <a:rPr lang="en-US" dirty="0"/>
                    <a:t>Allows unlimited use of gadgets as long as their two teenagers are in the living room.</a:t>
                  </a:r>
                  <a:endParaRPr lang="en-US" dirty="0"/>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endParaRPr lang="en-US" dirty="0"/>
              </a:p>
              <a:p>
                <a:endParaRPr lang="en-US" dirty="0"/>
              </a:p>
              <a:p>
                <a:r>
                  <a:rPr lang="en-US" dirty="0"/>
                  <a:t>Limit of 45 minutes of screen time during the week and 60 minutes on weekends.</a:t>
                </a:r>
                <a:endParaRPr lang="en-US" dirty="0"/>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a:t>
                </a:r>
                <a:r>
                  <a:rPr lang="en-US" dirty="0"/>
                  <a:t>founder of </a:t>
                </a:r>
                <a:r>
                  <a:rPr lang="en-US" dirty="0" err="1"/>
                  <a:t>iLike</a:t>
                </a:r>
                <a:r>
                  <a:rPr lang="en-US" dirty="0"/>
                  <a:t> and adviser to Facebook, Dropbox and Zappos. </a:t>
                </a:r>
              </a:p>
              <a:p>
                <a:endParaRPr lang="en-US" dirty="0"/>
              </a:p>
              <a:p>
                <a:r>
                  <a:rPr lang="en-US" dirty="0"/>
                  <a:t>Distinction between consuming and creating on screens.</a:t>
                </a:r>
                <a:endParaRPr lang="en-US" dirty="0"/>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377251132"/>
              </p:ext>
            </p:extLst>
          </p:nvPr>
        </p:nvGraphicFramePr>
        <p:xfrm>
          <a:off x="56928" y="1041662"/>
          <a:ext cx="3810000" cy="2931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idx="1"/>
            <p:extLst>
              <p:ext uri="{D42A27DB-BD31-4B8C-83A1-F6EECF244321}">
                <p14:modId xmlns:p14="http://schemas.microsoft.com/office/powerpoint/2010/main" val="1665818496"/>
              </p:ext>
            </p:extLst>
          </p:nvPr>
        </p:nvGraphicFramePr>
        <p:xfrm>
          <a:off x="4800600" y="1924050"/>
          <a:ext cx="2038122" cy="2778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p:cNvGraphicFramePr>
            <a:graphicFrameLocks/>
          </p:cNvGraphicFramePr>
          <p:nvPr>
            <p:extLst>
              <p:ext uri="{D42A27DB-BD31-4B8C-83A1-F6EECF244321}">
                <p14:modId xmlns:p14="http://schemas.microsoft.com/office/powerpoint/2010/main" val="1750337598"/>
              </p:ext>
            </p:extLst>
          </p:nvPr>
        </p:nvGraphicFramePr>
        <p:xfrm>
          <a:off x="6420996" y="1924050"/>
          <a:ext cx="2038122" cy="2778675"/>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p:cNvSpPr/>
          <p:nvPr/>
        </p:nvSpPr>
        <p:spPr>
          <a:xfrm>
            <a:off x="4953000" y="1041662"/>
            <a:ext cx="3276601" cy="984885"/>
          </a:xfrm>
          <a:prstGeom prst="rect">
            <a:avLst/>
          </a:prstGeom>
        </p:spPr>
        <p:txBody>
          <a:bodyPr wrap="square">
            <a:spAutoFit/>
          </a:bodyPr>
          <a:lstStyle/>
          <a:p>
            <a:pPr>
              <a:defRPr sz="1862" b="0" i="0" u="none" strike="noStrike" kern="1200" spc="0" baseline="0">
                <a:solidFill>
                  <a:srgbClr val="070707">
                    <a:lumMod val="65000"/>
                    <a:lumOff val="35000"/>
                  </a:srgbClr>
                </a:solidFill>
                <a:latin typeface="+mn-lt"/>
                <a:ea typeface="+mn-ea"/>
                <a:cs typeface="+mn-cs"/>
              </a:defRPr>
            </a:pPr>
            <a:r>
              <a:rPr lang="en-US" sz="1600" b="1" dirty="0">
                <a:solidFill>
                  <a:srgbClr val="070707">
                    <a:lumMod val="65000"/>
                    <a:lumOff val="35000"/>
                  </a:srgbClr>
                </a:solidFill>
                <a:latin typeface="Roboto Light" panose="02000000000000000000" pitchFamily="2" charset="0"/>
                <a:ea typeface="Roboto Light" panose="02000000000000000000" pitchFamily="2" charset="0"/>
              </a:rPr>
              <a:t>Use of Mobile Media, over Time</a:t>
            </a:r>
          </a:p>
          <a:p>
            <a:pPr>
              <a:defRPr sz="1862" b="0" i="0" u="none" strike="noStrike" kern="1200" spc="0" baseline="0">
                <a:solidFill>
                  <a:srgbClr val="070707">
                    <a:lumMod val="65000"/>
                    <a:lumOff val="35000"/>
                  </a:srgbClr>
                </a:solidFill>
                <a:latin typeface="+mn-lt"/>
                <a:ea typeface="+mn-ea"/>
                <a:cs typeface="+mn-cs"/>
              </a:defRPr>
            </a:pPr>
            <a:r>
              <a:rPr lang="en-US" sz="1400" dirty="0">
                <a:solidFill>
                  <a:srgbClr val="070707">
                    <a:lumMod val="65000"/>
                    <a:lumOff val="35000"/>
                  </a:srgbClr>
                </a:solidFill>
                <a:latin typeface="Roboto Light" panose="02000000000000000000" pitchFamily="2" charset="0"/>
                <a:ea typeface="Roboto Light" panose="02000000000000000000" pitchFamily="2" charset="0"/>
              </a:rPr>
              <a:t>Among 0- to 8-year-olds, percent who have ever used mobile devices such as smartphones or tablets:</a:t>
            </a:r>
          </a:p>
        </p:txBody>
      </p:sp>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Access to Mobile Media</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Feet</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Overall Screen Time</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3827345676"/>
              </p:ext>
            </p:extLst>
          </p:nvPr>
        </p:nvGraphicFramePr>
        <p:xfrm>
          <a:off x="1514843" y="895350"/>
          <a:ext cx="4903424"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Break Down</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8" name="Content Placeholder 7"/>
          <p:cNvGraphicFramePr>
            <a:graphicFrameLocks noGrp="1"/>
          </p:cNvGraphicFramePr>
          <p:nvPr>
            <p:ph idx="1"/>
            <p:extLst>
              <p:ext uri="{D42A27DB-BD31-4B8C-83A1-F6EECF244321}">
                <p14:modId xmlns:p14="http://schemas.microsoft.com/office/powerpoint/2010/main" val="1091090126"/>
              </p:ext>
            </p:extLst>
          </p:nvPr>
        </p:nvGraphicFramePr>
        <p:xfrm>
          <a:off x="2590800" y="1974526"/>
          <a:ext cx="3200400" cy="21669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1729486856"/>
              </p:ext>
            </p:extLst>
          </p:nvPr>
        </p:nvGraphicFramePr>
        <p:xfrm>
          <a:off x="5562600" y="1974526"/>
          <a:ext cx="3200400" cy="216693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2712722" y="1200150"/>
            <a:ext cx="5836919" cy="523220"/>
          </a:xfrm>
          <a:prstGeom prst="rect">
            <a:avLst/>
          </a:prstGeom>
        </p:spPr>
        <p:txBody>
          <a:bodyPr wrap="square" anchor="ctr">
            <a:spAutoFit/>
          </a:bodyPr>
          <a:lstStyle/>
          <a:p>
            <a:pPr algn="ctr"/>
            <a:r>
              <a:rPr lang="en-US" sz="1600" b="1" dirty="0" smtClean="0">
                <a:latin typeface="Roboto Light" panose="02000000000000000000" pitchFamily="2" charset="0"/>
                <a:ea typeface="Roboto Light" panose="02000000000000000000" pitchFamily="2" charset="0"/>
              </a:rPr>
              <a:t>Percent Time </a:t>
            </a:r>
            <a:r>
              <a:rPr lang="en-US" sz="1600" b="1" dirty="0">
                <a:latin typeface="Roboto Light" panose="02000000000000000000" pitchFamily="2" charset="0"/>
                <a:ea typeface="Roboto Light" panose="02000000000000000000" pitchFamily="2" charset="0"/>
              </a:rPr>
              <a:t>Spent with Screen Media, by Platform, over Time</a:t>
            </a:r>
          </a:p>
          <a:p>
            <a:pPr algn="ctr"/>
            <a:r>
              <a:rPr lang="en-US" sz="1200" dirty="0">
                <a:latin typeface="Roboto Light" panose="02000000000000000000" pitchFamily="2" charset="0"/>
                <a:ea typeface="Roboto Light" panose="02000000000000000000" pitchFamily="2" charset="0"/>
              </a:rPr>
              <a:t>Among 0- to 8-year-olds, average amount of time spent in a typical day using:</a:t>
            </a:r>
          </a:p>
        </p:txBody>
      </p:sp>
      <p:cxnSp>
        <p:nvCxnSpPr>
          <p:cNvPr id="5" name="Straight Arrow Connector 4"/>
          <p:cNvCxnSpPr/>
          <p:nvPr/>
        </p:nvCxnSpPr>
        <p:spPr>
          <a:xfrm>
            <a:off x="6096000" y="2226658"/>
            <a:ext cx="2286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61" y="3714750"/>
            <a:ext cx="1066800" cy="152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13" name="Chart 12"/>
          <p:cNvGraphicFramePr/>
          <p:nvPr>
            <p:extLst>
              <p:ext uri="{D42A27DB-BD31-4B8C-83A1-F6EECF244321}">
                <p14:modId xmlns:p14="http://schemas.microsoft.com/office/powerpoint/2010/main" val="3255031854"/>
              </p:ext>
            </p:extLst>
          </p:nvPr>
        </p:nvGraphicFramePr>
        <p:xfrm>
          <a:off x="152400" y="1123950"/>
          <a:ext cx="2089987" cy="301751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133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endParaRPr lang="en-US" dirty="0"/>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endParaRPr lang="en-US" dirty="0"/>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endParaRPr lang="en-US" sz="2400" dirty="0">
                  <a:solidFill>
                    <a:srgbClr val="18B96E"/>
                  </a:solidFill>
                  <a:latin typeface="Calibri"/>
                  <a:ea typeface="+mn-ea"/>
                  <a:cs typeface="+mn-cs"/>
                </a:endParaRP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a:t>
              </a:r>
              <a:r>
                <a:rPr lang="en-US" dirty="0"/>
                <a:t>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endParaRPr lang="en-US" sz="2400" dirty="0">
                  <a:solidFill>
                    <a:srgbClr val="FB7545"/>
                  </a:solidFill>
                  <a:latin typeface="Calibri"/>
                  <a:ea typeface="+mn-ea"/>
                  <a:cs typeface="+mn-cs"/>
                </a:endParaRP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endParaRPr lang="en-US" dirty="0"/>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endParaRPr lang="en-US" sz="2400" dirty="0">
                  <a:solidFill>
                    <a:srgbClr val="90D049"/>
                  </a:solidFill>
                  <a:latin typeface="Calibri"/>
                  <a:ea typeface="+mn-ea"/>
                  <a:cs typeface="+mn-cs"/>
                </a:endParaRP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endParaRPr lang="en-US" dirty="0"/>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endParaRPr lang="en-US" sz="2400" dirty="0">
                  <a:solidFill>
                    <a:srgbClr val="E9C944"/>
                  </a:solidFill>
                  <a:latin typeface="Calibri"/>
                  <a:ea typeface="+mn-ea"/>
                  <a:cs typeface="+mn-cs"/>
                </a:endParaRP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endParaRPr lang="en-US" dirty="0"/>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3200" dirty="0">
                <a:solidFill>
                  <a:schemeClr val="bg1"/>
                </a:solidFill>
              </a:endParaRP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endParaRPr lang="en-US" sz="2400" dirty="0">
                <a:latin typeface="FontAwesome"/>
                <a:ea typeface="FontAwesome"/>
                <a:cs typeface="FontAwesome"/>
              </a:endParaRP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039" y="272977"/>
            <a:ext cx="6534320"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 name="Content Placeholder 3"/>
          <p:cNvSpPr>
            <a:spLocks noGrp="1"/>
          </p:cNvSpPr>
          <p:nvPr>
            <p:ph idx="1"/>
          </p:nvPr>
        </p:nvSpPr>
        <p:spPr/>
        <p:txBody>
          <a:bodyPr/>
          <a:lstStyle/>
          <a:p>
            <a:r>
              <a:rPr lang="en-US" b="1" dirty="0"/>
              <a:t>Be reasonable and try to set reasonable expectations</a:t>
            </a:r>
            <a:r>
              <a:rPr lang="en-US" dirty="0" smtClean="0"/>
              <a:t>.</a:t>
            </a:r>
          </a:p>
          <a:p>
            <a:r>
              <a:rPr lang="en-US" b="1" dirty="0" smtClean="0"/>
              <a:t>Talk </a:t>
            </a:r>
            <a:r>
              <a:rPr lang="en-US" b="1" dirty="0"/>
              <a:t>with your kids about how they use the </a:t>
            </a:r>
            <a:r>
              <a:rPr lang="en-US" b="1" dirty="0" smtClean="0"/>
              <a:t>services</a:t>
            </a:r>
          </a:p>
          <a:p>
            <a:r>
              <a:rPr lang="en-US" b="1" dirty="0"/>
              <a:t>Support critical thinking and civil </a:t>
            </a:r>
            <a:r>
              <a:rPr lang="en-US" b="1" dirty="0" smtClean="0"/>
              <a:t>behavior</a:t>
            </a:r>
          </a:p>
          <a:p>
            <a:pPr lvl="0"/>
            <a:r>
              <a:rPr lang="en-US" b="1" dirty="0">
                <a:solidFill>
                  <a:schemeClr val="tx1"/>
                </a:solidFill>
              </a:rPr>
              <a:t>Consider requiring Internet use in a high-traffic place in your </a:t>
            </a:r>
            <a:r>
              <a:rPr lang="en-US" b="1" dirty="0" smtClean="0">
                <a:solidFill>
                  <a:schemeClr val="tx1"/>
                </a:solidFill>
              </a:rPr>
              <a:t>home</a:t>
            </a:r>
            <a:endParaRPr lang="en-US" b="1" dirty="0" smtClean="0"/>
          </a:p>
          <a:p>
            <a:r>
              <a:rPr lang="en-US" b="1" dirty="0"/>
              <a:t>Try to get your kids to share their profiles and blogs with you</a:t>
            </a:r>
            <a:endParaRPr lang="en-US" dirty="0"/>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3200" dirty="0">
                <a:solidFill>
                  <a:schemeClr val="bg1"/>
                </a:solidFill>
              </a:endParaRPr>
            </a:p>
          </p:txBody>
        </p:sp>
      </p:grpSp>
      <p:sp>
        <p:nvSpPr>
          <p:cNvPr id="3" name="TextBox 2"/>
          <p:cNvSpPr txBox="1"/>
          <p:nvPr/>
        </p:nvSpPr>
        <p:spPr>
          <a:xfrm>
            <a:off x="381000" y="1047750"/>
            <a:ext cx="8214359" cy="3200400"/>
          </a:xfrm>
          <a:prstGeom prst="rect">
            <a:avLst/>
          </a:prstGeom>
        </p:spPr>
        <p:txBody>
          <a:bodyPr vert="horz" wrap="square" lIns="91430" tIns="45715" rIns="91430" bIns="45715" rtlCol="0">
            <a:normAutofit/>
          </a:bodyPr>
          <a:lstStyle/>
          <a:p>
            <a:endParaRPr lang="en-US" dirty="0"/>
          </a:p>
        </p:txBody>
      </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a:t>
            </a:r>
            <a:r>
              <a:rPr lang="en-US" dirty="0" smtClean="0"/>
              <a:t>strangers</a:t>
            </a:r>
          </a:p>
          <a:p>
            <a:r>
              <a:rPr lang="en-US" dirty="0" smtClean="0"/>
              <a:t>Family Educational Rights and Privacy Act – FERPA – protects  the privacy of student education records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Hands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a:solidFill>
                  <a:schemeClr val="bg1"/>
                </a:solidFill>
              </a:rPr>
              <a:t>Teach coding</a:t>
            </a: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200318"/>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The Family</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14031</TotalTime>
  <Words>13993</Words>
  <Application>Microsoft Office PowerPoint</Application>
  <PresentationFormat>On-screen Show (16:9)</PresentationFormat>
  <Paragraphs>2139</Paragraphs>
  <Slides>147</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Techniques</vt:lpstr>
      <vt:lpstr>Techniques - Laying</vt:lpstr>
      <vt:lpstr>Techniques - Feet</vt:lpstr>
      <vt:lpstr>Techniques - Hands</vt:lpstr>
      <vt:lpstr>Outline</vt:lpstr>
      <vt:lpstr>Bio</vt:lpstr>
      <vt:lpstr>Bio</vt:lpstr>
      <vt:lpstr>The Family</vt:lpstr>
      <vt:lpstr>Having a Baby</vt:lpstr>
      <vt:lpstr>Pregnancy</vt:lpstr>
      <vt:lpstr>Debugging in Production</vt:lpstr>
      <vt:lpstr>Pregnancy -Tech</vt:lpstr>
      <vt:lpstr>The Delivery</vt:lpstr>
      <vt:lpstr>PowerPoint Presentation</vt:lpstr>
      <vt:lpstr>The Result</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Staying Current</vt:lpstr>
      <vt:lpstr>Staying Current</vt:lpstr>
      <vt:lpstr>Staging Content</vt:lpstr>
      <vt:lpstr>Consuming Staged Content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Access to Mobile Media</vt:lpstr>
      <vt:lpstr>Overall Screen Time</vt:lpstr>
      <vt:lpstr>Screen Time Break Down</vt:lpstr>
      <vt:lpstr>Why concerned?</vt:lpstr>
      <vt:lpstr>Concerns</vt:lpstr>
      <vt:lpstr>How to Manage Technology</vt:lpstr>
      <vt:lpstr>How to Manage Technology</vt:lpstr>
      <vt:lpstr>Digital Guardian</vt:lpstr>
      <vt:lpstr>Digital Guardian</vt:lpstr>
      <vt:lpstr>Digital Guardian</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740</cp:revision>
  <dcterms:created xsi:type="dcterms:W3CDTF">2010-04-12T23:12:02Z</dcterms:created>
  <dcterms:modified xsi:type="dcterms:W3CDTF">2015-04-25T18:50:25Z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